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8" r:id="rId7"/>
    <p:sldId id="261" r:id="rId8"/>
    <p:sldId id="269" r:id="rId9"/>
    <p:sldId id="270" r:id="rId10"/>
    <p:sldId id="262" r:id="rId11"/>
    <p:sldId id="263" r:id="rId12"/>
    <p:sldId id="264" r:id="rId13"/>
    <p:sldId id="265" r:id="rId14"/>
    <p:sldId id="266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29C9"/>
    <a:srgbClr val="07A922"/>
    <a:srgbClr val="DB177E"/>
    <a:srgbClr val="FFFF99"/>
    <a:srgbClr val="D34A1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B053E1-7147-4396-8AEA-76E3225089E5}" type="datetimeFigureOut">
              <a:rPr lang="ru-RU" smtClean="0"/>
              <a:t>13.09.2019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BB2F96-F58F-451C-8FF0-3FE17E6EBB3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B2F96-F58F-451C-8FF0-3FE17E6EBB35}" type="slidenum">
              <a:rPr lang="ru-RU" smtClean="0"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9D5449BC-92D4-44EA-A0A2-E8C15566064C}" type="datetimeFigureOut">
              <a:rPr lang="ru-RU" smtClean="0"/>
              <a:pPr/>
              <a:t>13.09.2019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F51B6DB7-6410-4FB1-AEA2-EEBEB5991E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449BC-92D4-44EA-A0A2-E8C15566064C}" type="datetimeFigureOut">
              <a:rPr lang="ru-RU" smtClean="0"/>
              <a:pPr/>
              <a:t>13.09.2019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B6DB7-6410-4FB1-AEA2-EEBEB5991E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449BC-92D4-44EA-A0A2-E8C15566064C}" type="datetimeFigureOut">
              <a:rPr lang="ru-RU" smtClean="0"/>
              <a:pPr/>
              <a:t>13.09.2019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B6DB7-6410-4FB1-AEA2-EEBEB5991E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449BC-92D4-44EA-A0A2-E8C15566064C}" type="datetimeFigureOut">
              <a:rPr lang="ru-RU" smtClean="0"/>
              <a:pPr/>
              <a:t>13.09.2019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B6DB7-6410-4FB1-AEA2-EEBEB5991E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449BC-92D4-44EA-A0A2-E8C15566064C}" type="datetimeFigureOut">
              <a:rPr lang="ru-RU" smtClean="0"/>
              <a:pPr/>
              <a:t>13.09.2019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B6DB7-6410-4FB1-AEA2-EEBEB5991E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449BC-92D4-44EA-A0A2-E8C15566064C}" type="datetimeFigureOut">
              <a:rPr lang="ru-RU" smtClean="0"/>
              <a:pPr/>
              <a:t>13.09.2019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B6DB7-6410-4FB1-AEA2-EEBEB5991E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D5449BC-92D4-44EA-A0A2-E8C15566064C}" type="datetimeFigureOut">
              <a:rPr lang="ru-RU" smtClean="0"/>
              <a:pPr/>
              <a:t>13.09.2019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51B6DB7-6410-4FB1-AEA2-EEBEB5991E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9D5449BC-92D4-44EA-A0A2-E8C15566064C}" type="datetimeFigureOut">
              <a:rPr lang="ru-RU" smtClean="0"/>
              <a:pPr/>
              <a:t>13.09.2019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F51B6DB7-6410-4FB1-AEA2-EEBEB5991E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449BC-92D4-44EA-A0A2-E8C15566064C}" type="datetimeFigureOut">
              <a:rPr lang="ru-RU" smtClean="0"/>
              <a:pPr/>
              <a:t>13.09.2019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B6DB7-6410-4FB1-AEA2-EEBEB5991E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449BC-92D4-44EA-A0A2-E8C15566064C}" type="datetimeFigureOut">
              <a:rPr lang="ru-RU" smtClean="0"/>
              <a:pPr/>
              <a:t>13.09.2019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B6DB7-6410-4FB1-AEA2-EEBEB5991E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449BC-92D4-44EA-A0A2-E8C15566064C}" type="datetimeFigureOut">
              <a:rPr lang="ru-RU" smtClean="0"/>
              <a:pPr/>
              <a:t>13.09.2019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B6DB7-6410-4FB1-AEA2-EEBEB5991E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9D5449BC-92D4-44EA-A0A2-E8C15566064C}" type="datetimeFigureOut">
              <a:rPr lang="ru-RU" smtClean="0"/>
              <a:pPr/>
              <a:t>13.09.2019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F51B6DB7-6410-4FB1-AEA2-EEBEB5991E7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gif"/><Relationship Id="rId3" Type="http://schemas.openxmlformats.org/officeDocument/2006/relationships/image" Target="../media/image33.pn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714356"/>
            <a:ext cx="7743852" cy="464346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latin typeface="Book Antiqua" pitchFamily="18" charset="0"/>
                <a:cs typeface="Browallia New" pitchFamily="34" charset="-34"/>
              </a:rPr>
              <a:t>Презентация 6-а класса МОУ СОШ №2 г. Углича</a:t>
            </a:r>
            <a:br>
              <a:rPr lang="ru-RU" b="1" i="1" dirty="0" smtClean="0">
                <a:latin typeface="Book Antiqua" pitchFamily="18" charset="0"/>
                <a:cs typeface="Browallia New" pitchFamily="34" charset="-34"/>
              </a:rPr>
            </a:br>
            <a:r>
              <a:rPr lang="ru-RU" b="1" i="1" dirty="0" smtClean="0">
                <a:latin typeface="Book Antiqua" pitchFamily="18" charset="0"/>
                <a:cs typeface="Browallia New" pitchFamily="34" charset="-34"/>
              </a:rPr>
              <a:t> на тему</a:t>
            </a:r>
            <a:br>
              <a:rPr lang="ru-RU" b="1" i="1" dirty="0" smtClean="0">
                <a:latin typeface="Book Antiqua" pitchFamily="18" charset="0"/>
                <a:cs typeface="Browallia New" pitchFamily="34" charset="-34"/>
              </a:rPr>
            </a:br>
            <a:r>
              <a:rPr lang="ru-RU" b="1" i="1" dirty="0" smtClean="0">
                <a:latin typeface="Book Antiqua" pitchFamily="18" charset="0"/>
                <a:cs typeface="Browallia New" pitchFamily="34" charset="-34"/>
              </a:rPr>
              <a:t> </a:t>
            </a:r>
            <a:r>
              <a:rPr lang="ru-RU" sz="5300" b="1" dirty="0" smtClean="0">
                <a:solidFill>
                  <a:srgbClr val="FFFF99"/>
                </a:solidFill>
              </a:rPr>
              <a:t>«Умная дорога в школу»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>
                <a:solidFill>
                  <a:schemeClr val="accent1">
                    <a:lumMod val="50000"/>
                  </a:schemeClr>
                </a:solidFill>
              </a:rPr>
              <a:t>2019г.</a:t>
            </a:r>
            <a:endParaRPr lang="ru-RU" sz="31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arhivurokov.ru/multiurok/html/2017/09/17/s_59be3d64e0c39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736"/>
            <a:ext cx="6167438" cy="521497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715140" y="2071678"/>
            <a:ext cx="24288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cs typeface="Arial" pitchFamily="34" charset="0"/>
              </a:rPr>
              <a:t>Если ты гуляешь просто,</a:t>
            </a:r>
          </a:p>
          <a:p>
            <a:r>
              <a:rPr lang="ru-RU" b="1" dirty="0" smtClean="0">
                <a:solidFill>
                  <a:srgbClr val="002060"/>
                </a:solidFill>
                <a:cs typeface="Arial" pitchFamily="34" charset="0"/>
              </a:rPr>
              <a:t>Все равно вперед смотри.</a:t>
            </a:r>
          </a:p>
          <a:p>
            <a:r>
              <a:rPr lang="ru-RU" b="1" dirty="0" smtClean="0">
                <a:solidFill>
                  <a:srgbClr val="002060"/>
                </a:solidFill>
                <a:cs typeface="Arial" pitchFamily="34" charset="0"/>
              </a:rPr>
              <a:t>Через шумный перекресток</a:t>
            </a:r>
          </a:p>
          <a:p>
            <a:r>
              <a:rPr lang="ru-RU" b="1" dirty="0" smtClean="0">
                <a:solidFill>
                  <a:srgbClr val="002060"/>
                </a:solidFill>
                <a:cs typeface="Arial" pitchFamily="34" charset="0"/>
              </a:rPr>
              <a:t>Осторожно проходи!</a:t>
            </a:r>
          </a:p>
          <a:p>
            <a:r>
              <a:rPr lang="ru-RU" b="1" dirty="0" smtClean="0">
                <a:solidFill>
                  <a:srgbClr val="002060"/>
                </a:solidFill>
                <a:cs typeface="Arial" pitchFamily="34" charset="0"/>
              </a:rPr>
              <a:t>Переход при </a:t>
            </a:r>
            <a:r>
              <a:rPr lang="ru-RU" b="1" dirty="0" smtClean="0">
                <a:solidFill>
                  <a:srgbClr val="C00000"/>
                </a:solidFill>
                <a:cs typeface="Arial" pitchFamily="34" charset="0"/>
              </a:rPr>
              <a:t>красном </a:t>
            </a:r>
            <a:r>
              <a:rPr lang="ru-RU" b="1" dirty="0" smtClean="0">
                <a:solidFill>
                  <a:srgbClr val="002060"/>
                </a:solidFill>
                <a:cs typeface="Arial" pitchFamily="34" charset="0"/>
              </a:rPr>
              <a:t>свете-</a:t>
            </a:r>
          </a:p>
          <a:p>
            <a:r>
              <a:rPr lang="ru-RU" b="1" dirty="0" smtClean="0">
                <a:solidFill>
                  <a:srgbClr val="C00000"/>
                </a:solidFill>
                <a:cs typeface="Arial" pitchFamily="34" charset="0"/>
              </a:rPr>
              <a:t>Запрещается!</a:t>
            </a:r>
          </a:p>
          <a:p>
            <a:r>
              <a:rPr lang="ru-RU" b="1" dirty="0" smtClean="0">
                <a:solidFill>
                  <a:srgbClr val="002060"/>
                </a:solidFill>
                <a:cs typeface="Arial" pitchFamily="34" charset="0"/>
              </a:rPr>
              <a:t>При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009644"/>
                </a:solidFill>
                <a:cs typeface="Arial" pitchFamily="34" charset="0"/>
              </a:rPr>
              <a:t>зеленом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cs typeface="Arial" pitchFamily="34" charset="0"/>
              </a:rPr>
              <a:t>даже детям-</a:t>
            </a:r>
          </a:p>
          <a:p>
            <a:r>
              <a:rPr lang="ru-RU" b="1" dirty="0" smtClean="0">
                <a:solidFill>
                  <a:srgbClr val="009644"/>
                </a:solidFill>
                <a:cs typeface="Arial" pitchFamily="34" charset="0"/>
              </a:rPr>
              <a:t>Разрешается!</a:t>
            </a:r>
            <a:endParaRPr lang="ru-RU" b="1" dirty="0">
              <a:solidFill>
                <a:srgbClr val="009644"/>
              </a:solidFill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857232"/>
            <a:ext cx="98584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spc="600" dirty="0" smtClean="0">
                <a:solidFill>
                  <a:srgbClr val="C00000"/>
                </a:solidFill>
              </a:rPr>
              <a:t>Советы по ПДД для друзей</a:t>
            </a:r>
            <a:endParaRPr lang="ru-RU" sz="3200" b="1" i="1" spc="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C:\Users\1\Desktop\s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785794"/>
            <a:ext cx="8429684" cy="478634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00034" y="5715016"/>
            <a:ext cx="80724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</a:rPr>
              <a:t>Переходите  дорогу  только по пешеходному переходу.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http://gdou4.ru/public/users/996/img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3607596"/>
            <a:ext cx="3983003" cy="2987252"/>
          </a:xfrm>
          <a:prstGeom prst="rect">
            <a:avLst/>
          </a:prstGeom>
          <a:noFill/>
        </p:spPr>
      </p:pic>
      <p:pic>
        <p:nvPicPr>
          <p:cNvPr id="21506" name="Picture 2" descr="https://avatars.mds.yandex.net/get-pdb/931928/3b1092ac-d719-494e-8f96-2c63bb165929/s1200?webp=fal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3000372"/>
            <a:ext cx="2958529" cy="3599940"/>
          </a:xfrm>
          <a:prstGeom prst="rect">
            <a:avLst/>
          </a:prstGeom>
          <a:noFill/>
        </p:spPr>
      </p:pic>
      <p:pic>
        <p:nvPicPr>
          <p:cNvPr id="21508" name="Picture 4" descr="http://itd0.mycdn.me/image?id=855706647326&amp;t=20&amp;plc=WEB&amp;tkn=*H0TZ5Wyzt05A4vAURvZcMz_cc7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642917"/>
            <a:ext cx="3786214" cy="273250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143372" y="1071546"/>
            <a:ext cx="47149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cs typeface="Arial" pitchFamily="34" charset="0"/>
              </a:rPr>
              <a:t>Чтоб не было несчастья,</a:t>
            </a:r>
            <a:br>
              <a:rPr lang="ru-RU" sz="2400" b="1" i="1" dirty="0" smtClean="0">
                <a:solidFill>
                  <a:srgbClr val="002060"/>
                </a:solidFill>
                <a:cs typeface="Arial" pitchFamily="34" charset="0"/>
              </a:rPr>
            </a:br>
            <a:r>
              <a:rPr lang="ru-RU" sz="2400" b="1" i="1" dirty="0" smtClean="0">
                <a:solidFill>
                  <a:srgbClr val="002060"/>
                </a:solidFill>
                <a:cs typeface="Arial" pitchFamily="34" charset="0"/>
              </a:rPr>
              <a:t>Запомните , друзья, 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cs typeface="Arial" pitchFamily="34" charset="0"/>
              </a:rPr>
              <a:t>Что </a:t>
            </a:r>
            <a:r>
              <a:rPr lang="ru-RU" sz="2400" b="1" i="1" dirty="0" smtClean="0">
                <a:solidFill>
                  <a:srgbClr val="FF0000"/>
                </a:solidFill>
                <a:cs typeface="Arial" pitchFamily="34" charset="0"/>
              </a:rPr>
              <a:t>на проезжей части играть нельзя!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285860"/>
            <a:ext cx="3214678" cy="5184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i="1" dirty="0" smtClean="0">
                <a:solidFill>
                  <a:srgbClr val="C00000"/>
                </a:solidFill>
                <a:cs typeface="Arial" pitchFamily="34" charset="0"/>
              </a:rPr>
              <a:t>На улице будьте внимательны,</a:t>
            </a:r>
          </a:p>
          <a:p>
            <a:pPr>
              <a:lnSpc>
                <a:spcPct val="150000"/>
              </a:lnSpc>
            </a:pPr>
            <a:r>
              <a:rPr lang="ru-RU" sz="2800" b="1" i="1" dirty="0" smtClean="0">
                <a:solidFill>
                  <a:srgbClr val="C00000"/>
                </a:solidFill>
                <a:cs typeface="Arial" pitchFamily="34" charset="0"/>
              </a:rPr>
              <a:t> дети!</a:t>
            </a:r>
            <a:br>
              <a:rPr lang="ru-RU" sz="2800" b="1" i="1" dirty="0" smtClean="0">
                <a:solidFill>
                  <a:srgbClr val="C00000"/>
                </a:solidFill>
                <a:cs typeface="Arial" pitchFamily="34" charset="0"/>
              </a:rPr>
            </a:br>
            <a:r>
              <a:rPr lang="ru-RU" sz="2800" b="1" i="1" dirty="0" smtClean="0">
                <a:solidFill>
                  <a:srgbClr val="C00000"/>
                </a:solidFill>
                <a:cs typeface="Arial" pitchFamily="34" charset="0"/>
              </a:rPr>
              <a:t>И твердо запомните правила</a:t>
            </a:r>
          </a:p>
          <a:p>
            <a:pPr>
              <a:lnSpc>
                <a:spcPct val="150000"/>
              </a:lnSpc>
            </a:pPr>
            <a:r>
              <a:rPr lang="ru-RU" sz="2800" b="1" i="1" dirty="0" smtClean="0">
                <a:solidFill>
                  <a:srgbClr val="C00000"/>
                </a:solidFill>
                <a:cs typeface="Arial" pitchFamily="34" charset="0"/>
              </a:rPr>
              <a:t> эти !!!</a:t>
            </a:r>
          </a:p>
        </p:txBody>
      </p:sp>
      <p:pic>
        <p:nvPicPr>
          <p:cNvPr id="22530" name="Picture 2" descr="https://avatars.mds.yandex.net/get-pdb/1956063/a182c91e-b0f9-43bf-9f8d-c1c7440bd3c8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1285860"/>
            <a:ext cx="6143636" cy="4857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avatars.mds.yandex.net/get-pdb/480866/f308c01c-f1f8-40d0-818f-e0120cbe5a0b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3929066"/>
            <a:ext cx="1441410" cy="2019175"/>
          </a:xfrm>
          <a:prstGeom prst="rect">
            <a:avLst/>
          </a:prstGeom>
          <a:noFill/>
        </p:spPr>
      </p:pic>
      <p:pic>
        <p:nvPicPr>
          <p:cNvPr id="1032" name="Picture 8" descr="https://upload.wikimedia.org/wikipedia/commons/thumb/6/62/Italian_traffic_signs_-_semaforo_verticale.svg/1359px-Italian_traffic_signs_-_semaforo_verticale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5214950"/>
            <a:ext cx="1360508" cy="1199329"/>
          </a:xfrm>
          <a:prstGeom prst="rect">
            <a:avLst/>
          </a:prstGeom>
          <a:noFill/>
        </p:spPr>
      </p:pic>
      <p:pic>
        <p:nvPicPr>
          <p:cNvPr id="1034" name="Picture 10" descr="http://900igr.net/up/datai/151472/0004-005-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000504"/>
            <a:ext cx="1306663" cy="1428761"/>
          </a:xfrm>
          <a:prstGeom prst="rect">
            <a:avLst/>
          </a:prstGeom>
          <a:noFill/>
        </p:spPr>
      </p:pic>
      <p:pic>
        <p:nvPicPr>
          <p:cNvPr id="1036" name="Picture 12" descr="https://avatars.mds.yandex.net/get-pdb/805160/0631c3ae-a2d5-431e-9bcb-061c97b0e991/s12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 flipV="1">
            <a:off x="7786710" y="928670"/>
            <a:ext cx="1147782" cy="1571636"/>
          </a:xfrm>
          <a:prstGeom prst="rect">
            <a:avLst/>
          </a:prstGeom>
          <a:noFill/>
        </p:spPr>
      </p:pic>
      <p:pic>
        <p:nvPicPr>
          <p:cNvPr id="1028" name="Picture 4" descr="https://static6.depositphotos.com/1005091/645/v/950/depositphotos_6454092-stock-illustration-theme-with-boy-and-school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66489" y="2214555"/>
            <a:ext cx="5177511" cy="4643446"/>
          </a:xfrm>
          <a:prstGeom prst="rect">
            <a:avLst/>
          </a:prstGeom>
          <a:noFill/>
        </p:spPr>
      </p:pic>
      <p:sp>
        <p:nvSpPr>
          <p:cNvPr id="6" name="Овальная выноска 5"/>
          <p:cNvSpPr/>
          <p:nvPr/>
        </p:nvSpPr>
        <p:spPr>
          <a:xfrm rot="15647294">
            <a:off x="931887" y="49783"/>
            <a:ext cx="3040155" cy="4474961"/>
          </a:xfrm>
          <a:prstGeom prst="wedgeEllipseCallout">
            <a:avLst>
              <a:gd name="adj1" fmla="val -31133"/>
              <a:gd name="adj2" fmla="val 55606"/>
            </a:avLst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>
            <a:noAutofit/>
          </a:bodyPr>
          <a:lstStyle/>
          <a:p>
            <a:pPr algn="ctr">
              <a:defRPr/>
            </a:pPr>
            <a:r>
              <a:rPr lang="ru-RU" sz="2000" b="1" i="1" dirty="0" smtClean="0">
                <a:solidFill>
                  <a:schemeClr val="tx1"/>
                </a:solidFill>
                <a:cs typeface="Times New Roman" pitchFamily="18" charset="0"/>
              </a:rPr>
              <a:t>Девиз у нас есть</a:t>
            </a:r>
          </a:p>
          <a:p>
            <a:pPr algn="ctr">
              <a:defRPr/>
            </a:pPr>
            <a:r>
              <a:rPr lang="ru-RU" sz="2000" b="1" i="1" dirty="0" smtClean="0">
                <a:solidFill>
                  <a:schemeClr val="tx1"/>
                </a:solidFill>
                <a:cs typeface="Times New Roman" pitchFamily="18" charset="0"/>
              </a:rPr>
              <a:t> нужный :</a:t>
            </a:r>
            <a:br>
              <a:rPr lang="ru-RU" sz="2000" b="1" i="1" dirty="0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cs typeface="Times New Roman" pitchFamily="18" charset="0"/>
              </a:rPr>
              <a:t>   «Чтоб проблем не знать,</a:t>
            </a:r>
            <a:br>
              <a:rPr lang="ru-RU" sz="2000" b="1" i="1" dirty="0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cs typeface="Times New Roman" pitchFamily="18" charset="0"/>
              </a:rPr>
              <a:t> Правила дорожного движения</a:t>
            </a:r>
            <a:br>
              <a:rPr lang="ru-RU" sz="2000" b="1" i="1" dirty="0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cs typeface="Times New Roman" pitchFamily="18" charset="0"/>
              </a:rPr>
              <a:t>  Надо с детства соблюдать!»</a:t>
            </a:r>
            <a:endParaRPr lang="ru-RU" sz="2000" dirty="0"/>
          </a:p>
        </p:txBody>
      </p:sp>
      <p:pic>
        <p:nvPicPr>
          <p:cNvPr id="1038" name="Picture 14" descr="C:\Users\1\Desktop\презент дор.движ\dorojnie-znaki-dlya-detei-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57818" y="785794"/>
            <a:ext cx="905731" cy="1334762"/>
          </a:xfrm>
          <a:prstGeom prst="rect">
            <a:avLst/>
          </a:prstGeom>
          <a:noFill/>
        </p:spPr>
      </p:pic>
      <p:pic>
        <p:nvPicPr>
          <p:cNvPr id="1044" name="Picture 20" descr="ÐÐ·Ð¾Ð±ÑÐ°Ð¶ÐµÐ½Ð¸Ðµ Ð·Ð½Ð°ÐºÐ°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72264" y="857232"/>
            <a:ext cx="1106205" cy="100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1\Desktop\2002136_origin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642918"/>
            <a:ext cx="7643866" cy="4355226"/>
          </a:xfrm>
          <a:prstGeom prst="rect">
            <a:avLst/>
          </a:prstGeom>
          <a:noFill/>
        </p:spPr>
      </p:pic>
      <p:pic>
        <p:nvPicPr>
          <p:cNvPr id="24579" name="Picture 3" descr="C:\Users\1\Desktop\презент дор.движ\3z_zbRcRZw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801049">
            <a:off x="450867" y="4236140"/>
            <a:ext cx="1688647" cy="2251530"/>
          </a:xfrm>
          <a:prstGeom prst="rect">
            <a:avLst/>
          </a:prstGeom>
          <a:noFill/>
        </p:spPr>
      </p:pic>
      <p:pic>
        <p:nvPicPr>
          <p:cNvPr id="24580" name="Picture 4" descr="C:\Users\1\Desktop\презент дор.движ\t3pPRYBaBR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949532">
            <a:off x="6930756" y="4312011"/>
            <a:ext cx="1762638" cy="235018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285852" y="6143644"/>
            <a:ext cx="65950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Желаем вам счастливого пути!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pic>
        <p:nvPicPr>
          <p:cNvPr id="24581" name="Picture 5" descr="C:\Users\1\Desktop\презент дор.движ\Jn7uQGauLE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86050" y="4071942"/>
            <a:ext cx="1519415" cy="2025886"/>
          </a:xfrm>
          <a:prstGeom prst="rect">
            <a:avLst/>
          </a:prstGeom>
          <a:noFill/>
        </p:spPr>
      </p:pic>
      <p:pic>
        <p:nvPicPr>
          <p:cNvPr id="2049" name="Picture 1" descr="C:\Users\1\Desktop\презент дор.движ\wY98LLy7WF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4876" y="4071942"/>
            <a:ext cx="1511032" cy="201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2428868"/>
            <a:ext cx="7229500" cy="3643338"/>
          </a:xfrm>
        </p:spPr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Чтоб жить, не зная огорченья,</a:t>
            </a:r>
            <a:b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</a:br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Чтоб бегать, плавать и летать,</a:t>
            </a:r>
            <a:b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</a:br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Ты должен правила движенья</a:t>
            </a:r>
            <a:b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</a:br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Всегда и всюду соблюдать!</a:t>
            </a:r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pic>
        <p:nvPicPr>
          <p:cNvPr id="5" name="Picture 16" descr="http://www.gazu.ru/znaki/images/zn4_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857232"/>
            <a:ext cx="928688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http://www.gazu.ru/znaki/images/zn1_2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5429264"/>
            <a:ext cx="98583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4" descr="http://www.gazu.ru/znaki/images/zn4_5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928670"/>
            <a:ext cx="92869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http://www.gazu.ru/znaki/images/zn1_8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7620" y="5500702"/>
            <a:ext cx="903288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mhtml:file://C:\Users\Test\Documents\ПДД\Запрещающие%20знаки%20дорожного%20движения.mht!http://www.gazu.ru/znaki/images/zn3_10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28" y="5572140"/>
            <a:ext cx="785813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http://www.gazu.ru/znaki/images/zn1_21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3768" y="5500702"/>
            <a:ext cx="8509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mhtml:file://C:\Users\Test\Documents\ПДД\Запрещающие%20знаки%20дорожного%20движения.mht!http://www.gazu.ru/znaki/images/zn3_9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43636" y="5500702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2" descr="http://www.gazu.ru/znaki/images/zn5_15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00562" y="1500174"/>
            <a:ext cx="85725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6" descr="http://www.gazu.ru/znaki/images/zn1_2.gi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215338" y="5500702"/>
            <a:ext cx="785813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0" descr="http://www.gazu.ru/znaki/images/zn5_17_4.gi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429520" y="164305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8" descr="http://www.gazu.ru/znaki/images/zn5_17_2.gif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428728" y="1428736"/>
            <a:ext cx="1000132" cy="100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http://chou-school59.ru/d/961171/d/1408960950_13.png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14282" y="3857628"/>
            <a:ext cx="1932793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714488"/>
            <a:ext cx="7772400" cy="642942"/>
          </a:xfrm>
        </p:spPr>
        <p:txBody>
          <a:bodyPr/>
          <a:lstStyle/>
          <a:p>
            <a:r>
              <a:rPr lang="ru-RU" sz="2800" dirty="0" smtClean="0">
                <a:solidFill>
                  <a:srgbClr val="C00000"/>
                </a:solidFill>
                <a:latin typeface="+mn-lt"/>
              </a:rPr>
              <a:t>Причины несчастных случаев </a:t>
            </a:r>
            <a:br>
              <a:rPr lang="ru-RU" sz="2800" dirty="0" smtClean="0">
                <a:solidFill>
                  <a:srgbClr val="C00000"/>
                </a:solidFill>
                <a:latin typeface="+mn-lt"/>
              </a:rPr>
            </a:br>
            <a:r>
              <a:rPr lang="ru-RU" sz="2800" dirty="0" smtClean="0">
                <a:solidFill>
                  <a:srgbClr val="C00000"/>
                </a:solidFill>
                <a:latin typeface="+mn-lt"/>
              </a:rPr>
              <a:t>и аварий на улицах и дорогах</a:t>
            </a:r>
            <a:r>
              <a:rPr lang="ru-RU" sz="4400" dirty="0" smtClean="0">
                <a:solidFill>
                  <a:srgbClr val="FF0000"/>
                </a:solidFill>
              </a:rPr>
              <a:t/>
            </a:r>
            <a:br>
              <a:rPr lang="ru-RU" sz="4400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86116" y="1928802"/>
            <a:ext cx="6215107" cy="71438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Переход дороги в неположенном месте</a:t>
            </a:r>
          </a:p>
          <a:p>
            <a:endParaRPr lang="ru-RU" sz="2400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endParaRPr lang="ru-RU" dirty="0"/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2071670" y="2571744"/>
            <a:ext cx="6215106" cy="857256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Неподчинение сигналам  регулирования</a:t>
            </a:r>
          </a:p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 </a:t>
            </a:r>
          </a:p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3500430" y="3143248"/>
            <a:ext cx="6000792" cy="107157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Ходьба по проезжей части по </a:t>
            </a:r>
          </a:p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направлению движения транспорта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 </a:t>
            </a:r>
          </a:p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1428728" y="4143380"/>
            <a:ext cx="5500727" cy="2376494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ru-RU" sz="2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3108" y="4143380"/>
            <a:ext cx="650085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Неожиданный выход на проезжую часть </a:t>
            </a:r>
          </a:p>
          <a:p>
            <a:pPr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дороги из-за стоящего транспорта,</a:t>
            </a:r>
          </a:p>
          <a:p>
            <a:pPr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Сооружений, зеленых насаждений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786182" y="5500702"/>
            <a:ext cx="35397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Игра на проезжей части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https://i.pinimg.com/originals/dd/2e/e9/dd2ee9293b564a594a464ad12e93aebf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14554"/>
            <a:ext cx="2285952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D34A1F"/>
                </a:solidFill>
              </a:rPr>
              <a:t>Когда спешишь ты в школу,</a:t>
            </a:r>
            <a:br>
              <a:rPr lang="ru-RU" sz="2800" b="1" i="1" dirty="0" smtClean="0">
                <a:solidFill>
                  <a:srgbClr val="D34A1F"/>
                </a:solidFill>
              </a:rPr>
            </a:br>
            <a:r>
              <a:rPr lang="ru-RU" sz="2800" b="1" i="1" dirty="0" smtClean="0">
                <a:solidFill>
                  <a:srgbClr val="D34A1F"/>
                </a:solidFill>
              </a:rPr>
              <a:t>Опаздываешь очень,</a:t>
            </a:r>
            <a:br>
              <a:rPr lang="ru-RU" sz="2800" b="1" i="1" dirty="0" smtClean="0">
                <a:solidFill>
                  <a:srgbClr val="D34A1F"/>
                </a:solidFill>
              </a:rPr>
            </a:br>
            <a:r>
              <a:rPr lang="ru-RU" sz="2800" b="1" i="1" dirty="0" smtClean="0">
                <a:solidFill>
                  <a:srgbClr val="D34A1F"/>
                </a:solidFill>
              </a:rPr>
              <a:t>А может, и не очень,</a:t>
            </a:r>
            <a:br>
              <a:rPr lang="ru-RU" sz="2800" b="1" i="1" dirty="0" smtClean="0">
                <a:solidFill>
                  <a:srgbClr val="D34A1F"/>
                </a:solidFill>
              </a:rPr>
            </a:br>
            <a:r>
              <a:rPr lang="ru-RU" sz="2800" b="1" i="1" dirty="0" smtClean="0">
                <a:solidFill>
                  <a:srgbClr val="D34A1F"/>
                </a:solidFill>
              </a:rPr>
              <a:t>А может быть, чуть-чуть,</a:t>
            </a:r>
            <a:br>
              <a:rPr lang="ru-RU" sz="2800" b="1" i="1" dirty="0" smtClean="0">
                <a:solidFill>
                  <a:srgbClr val="D34A1F"/>
                </a:solidFill>
              </a:rPr>
            </a:br>
            <a:r>
              <a:rPr lang="ru-RU" sz="2800" b="1" i="1" dirty="0" smtClean="0">
                <a:solidFill>
                  <a:srgbClr val="D34A1F"/>
                </a:solidFill>
              </a:rPr>
              <a:t>Одно ты помнить должен:</a:t>
            </a:r>
            <a:br>
              <a:rPr lang="ru-RU" sz="2800" b="1" i="1" dirty="0" smtClean="0">
                <a:solidFill>
                  <a:srgbClr val="D34A1F"/>
                </a:solidFill>
              </a:rPr>
            </a:br>
            <a:r>
              <a:rPr lang="ru-RU" sz="2800" b="1" i="1" dirty="0" smtClean="0">
                <a:solidFill>
                  <a:srgbClr val="D34A1F"/>
                </a:solidFill>
              </a:rPr>
              <a:t>Средь всех дорог на свете</a:t>
            </a:r>
            <a:br>
              <a:rPr lang="ru-RU" sz="2800" b="1" i="1" dirty="0" smtClean="0">
                <a:solidFill>
                  <a:srgbClr val="D34A1F"/>
                </a:solidFill>
              </a:rPr>
            </a:br>
            <a:r>
              <a:rPr lang="ru-RU" sz="2800" b="1" i="1" dirty="0" smtClean="0">
                <a:solidFill>
                  <a:srgbClr val="D34A1F"/>
                </a:solidFill>
              </a:rPr>
              <a:t>Ты выбирай, конечно,</a:t>
            </a:r>
            <a:br>
              <a:rPr lang="ru-RU" sz="2800" b="1" i="1" dirty="0" smtClean="0">
                <a:solidFill>
                  <a:srgbClr val="D34A1F"/>
                </a:solidFill>
              </a:rPr>
            </a:br>
            <a:r>
              <a:rPr lang="ru-RU" sz="2800" b="1" i="1" dirty="0" smtClean="0">
                <a:solidFill>
                  <a:srgbClr val="D34A1F"/>
                </a:solidFill>
              </a:rPr>
              <a:t>Лишь безопасный путь.</a:t>
            </a:r>
          </a:p>
          <a:p>
            <a:endParaRPr lang="ru-RU" dirty="0"/>
          </a:p>
        </p:txBody>
      </p:sp>
      <p:pic>
        <p:nvPicPr>
          <p:cNvPr id="16386" name="Picture 2" descr="C:\Users\1\Desktop\bezobactnimarshrut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1857364"/>
            <a:ext cx="3571900" cy="4071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571480"/>
            <a:ext cx="8786842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i="1" cap="non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393700" dist="165100" dir="12600000" algn="tl" rotWithShape="0">
                    <a:srgbClr val="FFC000">
                      <a:alpha val="79000"/>
                    </a:srgbClr>
                  </a:outerShdw>
                </a:effectLst>
              </a:rPr>
              <a:t>Моя дорога в школу</a:t>
            </a:r>
            <a:endParaRPr lang="ru-RU" sz="4400" b="1" i="1" cap="none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B050"/>
              </a:solidFill>
              <a:effectLst>
                <a:outerShdw blurRad="393700" dist="165100" dir="12600000" algn="tl" rotWithShape="0">
                  <a:srgbClr val="FFC000">
                    <a:alpha val="79000"/>
                  </a:srgbClr>
                </a:outerShdw>
              </a:effectLst>
            </a:endParaRPr>
          </a:p>
        </p:txBody>
      </p:sp>
      <p:pic>
        <p:nvPicPr>
          <p:cNvPr id="17410" name="Picture 2" descr="C:\Users\1\Desktop\img0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73181"/>
            <a:ext cx="7643866" cy="5384819"/>
          </a:xfrm>
          <a:prstGeom prst="rect">
            <a:avLst/>
          </a:prstGeom>
          <a:noFill/>
        </p:spPr>
      </p:pic>
      <p:pic>
        <p:nvPicPr>
          <p:cNvPr id="17413" name="Picture 5" descr="C:\Users\1\Desktop\0_102f4e_62ce9641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3613" y="1500174"/>
            <a:ext cx="1570387" cy="28168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 descr="C:\Users\1\Desktop\img0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714356"/>
            <a:ext cx="3929090" cy="600202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57224" y="928670"/>
            <a:ext cx="32861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spc="300" dirty="0" smtClean="0">
                <a:ln w="31550" cmpd="sng">
                  <a:gradFill>
                    <a:gsLst>
                      <a:gs pos="70000">
                        <a:srgbClr val="6229C9"/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9100" dist="266700" dir="5400000" sx="104000" sy="104000" algn="tl" rotWithShape="0">
                    <a:schemeClr val="accent2">
                      <a:lumMod val="60000"/>
                      <a:lumOff val="40000"/>
                      <a:alpha val="55000"/>
                    </a:schemeClr>
                  </a:outerShdw>
                </a:effectLst>
              </a:rPr>
              <a:t>Я иду этим путём</a:t>
            </a:r>
            <a:endParaRPr lang="ru-RU" sz="3200" b="1" spc="300" dirty="0">
              <a:ln w="31550" cmpd="sng">
                <a:gradFill>
                  <a:gsLst>
                    <a:gs pos="70000">
                      <a:srgbClr val="6229C9"/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9100" dist="266700" dir="5400000" sx="104000" sy="104000" algn="tl" rotWithShape="0">
                  <a:schemeClr val="accent2">
                    <a:lumMod val="60000"/>
                    <a:lumOff val="40000"/>
                    <a:alpha val="55000"/>
                  </a:schemeClr>
                </a:outerShdw>
              </a:effectLst>
            </a:endParaRPr>
          </a:p>
        </p:txBody>
      </p:sp>
      <p:pic>
        <p:nvPicPr>
          <p:cNvPr id="25606" name="Picture 6" descr="https://i.pinimg.com/originals/14/9f/22/149f222217c7e9103ddfca954a9665f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2428868"/>
            <a:ext cx="2500330" cy="4274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1\Desktop\img0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71480"/>
            <a:ext cx="4857784" cy="628652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429256" y="857232"/>
            <a:ext cx="3429024" cy="1384995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i="1" cap="none" spc="0" dirty="0" smtClean="0">
                <a:ln w="31550" cmpd="sng">
                  <a:gradFill>
                    <a:gsLst>
                      <a:gs pos="70000">
                        <a:srgbClr val="DB177E"/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7A922"/>
                </a:solidFill>
                <a:effectLst>
                  <a:outerShdw blurRad="419100" dist="266700" dir="5400000" sx="104000" sy="104000" algn="tl" rotWithShape="0">
                    <a:schemeClr val="accent2">
                      <a:lumMod val="60000"/>
                      <a:lumOff val="40000"/>
                      <a:alpha val="55000"/>
                    </a:schemeClr>
                  </a:outerShdw>
                </a:effectLst>
                <a:latin typeface="+mn-lt"/>
              </a:rPr>
              <a:t>Мой маршрут от дома до школы</a:t>
            </a:r>
            <a:endParaRPr lang="ru-RU" sz="2800" b="1" cap="none" spc="0" dirty="0">
              <a:ln w="31550" cmpd="sng">
                <a:gradFill>
                  <a:gsLst>
                    <a:gs pos="70000">
                      <a:srgbClr val="DB177E"/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7A922"/>
              </a:solidFill>
              <a:effectLst>
                <a:outerShdw blurRad="419100" dist="266700" dir="5400000" sx="104000" sy="104000" algn="tl" rotWithShape="0">
                  <a:schemeClr val="accent2">
                    <a:lumMod val="60000"/>
                    <a:lumOff val="40000"/>
                    <a:alpha val="55000"/>
                  </a:schemeClr>
                </a:outerShdw>
              </a:effectLst>
            </a:endParaRPr>
          </a:p>
        </p:txBody>
      </p:sp>
      <p:pic>
        <p:nvPicPr>
          <p:cNvPr id="18436" name="Picture 4" descr="https://im0-tub-ru.yandex.net/i?id=6d8c9ed4a03017e888de3014fbc8d435&amp;n=33&amp;w=106&amp;h=1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2643182"/>
            <a:ext cx="2500330" cy="3714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 descr="C:\Users\1\Desktop\презент дор.движ\img0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1071546"/>
            <a:ext cx="4957212" cy="550070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0034" y="1214422"/>
            <a:ext cx="32976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n w="31550" cmpd="sng">
                  <a:gradFill>
                    <a:gsLst>
                      <a:gs pos="70000">
                        <a:schemeClr val="accent4">
                          <a:lumMod val="5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7A922"/>
                </a:solidFill>
                <a:effectLst>
                  <a:outerShdw blurRad="419100" dist="266700" dir="5400000" sx="104000" sy="104000" algn="tl" rotWithShape="0">
                    <a:schemeClr val="accent2">
                      <a:lumMod val="60000"/>
                      <a:lumOff val="40000"/>
                      <a:alpha val="55000"/>
                    </a:schemeClr>
                  </a:outerShdw>
                </a:effectLst>
              </a:rPr>
              <a:t>Вот моя дорога в школу</a:t>
            </a:r>
            <a:endParaRPr lang="ru-RU" sz="2800" b="1" dirty="0">
              <a:ln w="31550" cmpd="sng">
                <a:gradFill>
                  <a:gsLst>
                    <a:gs pos="70000">
                      <a:schemeClr val="accent4">
                        <a:lumMod val="5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7A922"/>
              </a:solidFill>
              <a:effectLst>
                <a:outerShdw blurRad="419100" dist="266700" dir="5400000" sx="104000" sy="104000" algn="tl" rotWithShape="0">
                  <a:schemeClr val="accent2">
                    <a:lumMod val="60000"/>
                    <a:lumOff val="40000"/>
                    <a:alpha val="55000"/>
                  </a:schemeClr>
                </a:outerShdw>
              </a:effectLst>
            </a:endParaRPr>
          </a:p>
        </p:txBody>
      </p:sp>
      <p:pic>
        <p:nvPicPr>
          <p:cNvPr id="26629" name="Picture 5" descr="https://photoshop-kopona.com/uploads/posts/2019-01/1548337279_01-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500306"/>
            <a:ext cx="2446415" cy="37045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img0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1071546"/>
            <a:ext cx="3654426" cy="5347821"/>
          </a:xfrm>
          <a:prstGeom prst="rect">
            <a:avLst/>
          </a:prstGeom>
          <a:noFill/>
        </p:spPr>
      </p:pic>
      <p:pic>
        <p:nvPicPr>
          <p:cNvPr id="1028" name="Picture 4" descr="https://photoshop-kopona.com/uploads/posts/2018-09/1538144823_school-6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071678"/>
            <a:ext cx="3347890" cy="385765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20" y="928670"/>
            <a:ext cx="35413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n w="31550" cmpd="sng">
                  <a:gradFill>
                    <a:gsLst>
                      <a:gs pos="70000">
                        <a:schemeClr val="accent2">
                          <a:lumMod val="5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9100" dist="266700" dir="5400000" sx="104000" sy="104000" algn="tl" rotWithShape="0">
                    <a:schemeClr val="accent2">
                      <a:lumMod val="60000"/>
                      <a:lumOff val="40000"/>
                      <a:alpha val="55000"/>
                    </a:schemeClr>
                  </a:outerShdw>
                </a:effectLst>
              </a:rPr>
              <a:t>Мы часто ходим</a:t>
            </a:r>
          </a:p>
          <a:p>
            <a:pPr algn="ctr"/>
            <a:r>
              <a:rPr lang="ru-RU" sz="2800" b="1" i="1" dirty="0" smtClean="0">
                <a:ln w="31550" cmpd="sng">
                  <a:gradFill>
                    <a:gsLst>
                      <a:gs pos="70000">
                        <a:schemeClr val="accent2">
                          <a:lumMod val="5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9100" dist="266700" dir="5400000" sx="104000" sy="104000" algn="tl" rotWithShape="0">
                    <a:schemeClr val="accent2">
                      <a:lumMod val="60000"/>
                      <a:lumOff val="40000"/>
                      <a:alpha val="55000"/>
                    </a:schemeClr>
                  </a:outerShdw>
                </a:effectLst>
              </a:rPr>
              <a:t> в школу вместе</a:t>
            </a:r>
            <a:endParaRPr lang="ru-RU" sz="2800" b="1" dirty="0">
              <a:ln w="31550" cmpd="sng">
                <a:gradFill>
                  <a:gsLst>
                    <a:gs pos="70000">
                      <a:schemeClr val="accent2">
                        <a:lumMod val="5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9100" dist="266700" dir="5400000" sx="104000" sy="104000" algn="tl" rotWithShape="0">
                  <a:schemeClr val="accent2">
                    <a:lumMod val="60000"/>
                    <a:lumOff val="40000"/>
                    <a:alpha val="55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342</TotalTime>
  <Words>153</Words>
  <Application>Microsoft Office PowerPoint</Application>
  <PresentationFormat>Экран (4:3)</PresentationFormat>
  <Paragraphs>38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Городская</vt:lpstr>
      <vt:lpstr>Презентация 6-а класса МОУ СОШ №2 г. Углича  на тему  «Умная дорога в школу»   2019г.</vt:lpstr>
      <vt:lpstr>Чтоб жить, не зная огорченья, Чтоб бегать, плавать и летать, Ты должен правила движенья Всегда и всюду соблюдать! </vt:lpstr>
      <vt:lpstr>Причины несчастных случаев  и аварий на улицах и дорогах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6-а класса МОУ СОШ №2 г. Углича  на тему  «Умная дорога в школу»   2019г.</dc:title>
  <dc:creator>1</dc:creator>
  <cp:lastModifiedBy>1</cp:lastModifiedBy>
  <cp:revision>35</cp:revision>
  <dcterms:created xsi:type="dcterms:W3CDTF">2019-09-11T17:20:18Z</dcterms:created>
  <dcterms:modified xsi:type="dcterms:W3CDTF">2019-09-13T18:01:46Z</dcterms:modified>
</cp:coreProperties>
</file>