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0033"/>
    <a:srgbClr val="660033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9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E5C18C0-97B5-49A0-9A76-5E72904605FF}" type="datetimeFigureOut">
              <a:rPr lang="ru-RU"/>
              <a:pPr>
                <a:defRPr/>
              </a:pPr>
              <a:t>13.05.2009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47176D7-D073-4FAC-83B8-511AC84A5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9F631-5227-4BC2-9328-6B866888D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8CDA0-D185-4F45-A57C-A64E4AE38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0056-49C3-4B48-BD4C-D132BF182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1A500-57F8-475B-9D92-0DFFBA807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AC1C-8AB6-47A9-A974-00434730C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AAA0A-BF1A-48BA-81F4-9F99D4772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CEC90-9C34-42B5-8481-C7FDEB7E3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ECDF-C30D-4BDE-B8EA-DEDC7E678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90C7F-B37D-44A3-833C-956AC25BF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0B1F-A5CF-4410-A1E8-95505C15F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9C909-6B04-4A20-A81B-48B4C80AC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ru-RU"/>
              <a:t>Учитель Гаврик В.И.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DB7DD0-100E-4DF7-8726-8CED6FC48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Управление исполнителем «Чертежник»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Команда Вектор</a:t>
            </a:r>
            <a:r>
              <a:rPr lang="en-US" smtClean="0"/>
              <a:t>(dx,dy)</a:t>
            </a:r>
            <a:endParaRPr lang="ru-RU" smtClean="0"/>
          </a:p>
        </p:txBody>
      </p:sp>
      <p:sp>
        <p:nvSpPr>
          <p:cNvPr id="20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1313C3-B481-4CDE-8616-1F49C2463A5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5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Учитель Гаврик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V="1">
            <a:off x="947738" y="196850"/>
            <a:ext cx="0" cy="6100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930275" y="6315075"/>
            <a:ext cx="7620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825500" y="557530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814388" y="4854575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814388" y="34401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15975" y="413385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827088" y="27162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815975" y="19669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819150" y="126206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820738" y="541338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681163" y="6194425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1273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42411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38512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45751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9880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31336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74358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671512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158163" y="6196013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WordArt 22"/>
          <p:cNvSpPr>
            <a:spLocks noChangeArrowheads="1" noChangeShapeType="1" noTextEdit="1"/>
          </p:cNvSpPr>
          <p:nvPr/>
        </p:nvSpPr>
        <p:spPr bwMode="auto">
          <a:xfrm>
            <a:off x="8615363" y="6373813"/>
            <a:ext cx="336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х</a:t>
            </a:r>
          </a:p>
        </p:txBody>
      </p:sp>
      <p:sp>
        <p:nvSpPr>
          <p:cNvPr id="3095" name="WordArt 23"/>
          <p:cNvSpPr>
            <a:spLocks noChangeArrowheads="1" noChangeShapeType="1" noTextEdit="1"/>
          </p:cNvSpPr>
          <p:nvPr/>
        </p:nvSpPr>
        <p:spPr bwMode="auto">
          <a:xfrm>
            <a:off x="419100" y="176213"/>
            <a:ext cx="2667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</a:t>
            </a:r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389188" y="5575300"/>
            <a:ext cx="3627437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965575" y="4910138"/>
            <a:ext cx="738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dx</a:t>
            </a:r>
            <a:endParaRPr lang="ru-RU" sz="3200" b="1">
              <a:solidFill>
                <a:schemeClr val="hlink"/>
              </a:solidFill>
            </a:endParaRP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flipV="1">
            <a:off x="2403475" y="4114800"/>
            <a:ext cx="0" cy="1416050"/>
          </a:xfrm>
          <a:prstGeom prst="line">
            <a:avLst/>
          </a:prstGeom>
          <a:noFill/>
          <a:ln w="635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489075" y="4335463"/>
            <a:ext cx="722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</a:rPr>
              <a:t>dy</a:t>
            </a:r>
            <a:endParaRPr lang="ru-RU" sz="3200" b="1">
              <a:solidFill>
                <a:schemeClr val="folHlink"/>
              </a:solidFill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2241550" y="6278563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x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5575300" y="6278563"/>
            <a:ext cx="1195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x+dx</a:t>
            </a:r>
            <a:endParaRPr lang="ru-RU" sz="3200" b="1">
              <a:solidFill>
                <a:schemeClr val="hlink"/>
              </a:solidFill>
            </a:endParaRPr>
          </a:p>
        </p:txBody>
      </p:sp>
      <p:sp>
        <p:nvSpPr>
          <p:cNvPr id="3102" name="Text Box 50"/>
          <p:cNvSpPr txBox="1">
            <a:spLocks noChangeArrowheads="1"/>
          </p:cNvSpPr>
          <p:nvPr/>
        </p:nvSpPr>
        <p:spPr bwMode="auto">
          <a:xfrm>
            <a:off x="398463" y="5280025"/>
            <a:ext cx="366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y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0" y="3789363"/>
            <a:ext cx="1211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</a:rPr>
              <a:t>y+dy</a:t>
            </a:r>
            <a:endParaRPr lang="ru-RU" sz="3200" b="1">
              <a:solidFill>
                <a:schemeClr val="folHlink"/>
              </a:solidFill>
            </a:endParaRPr>
          </a:p>
        </p:txBody>
      </p:sp>
      <p:sp>
        <p:nvSpPr>
          <p:cNvPr id="3104" name="Text Box 52"/>
          <p:cNvSpPr txBox="1">
            <a:spLocks noChangeArrowheads="1"/>
          </p:cNvSpPr>
          <p:nvPr/>
        </p:nvSpPr>
        <p:spPr bwMode="auto">
          <a:xfrm>
            <a:off x="1430338" y="339725"/>
            <a:ext cx="74326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Пусть перо Чертежника находится в точке (х,у).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По команде </a:t>
            </a:r>
            <a:r>
              <a:rPr lang="ru-RU" sz="2400" i="1">
                <a:solidFill>
                  <a:schemeClr val="accent2"/>
                </a:solidFill>
              </a:rPr>
              <a:t>вектор (</a:t>
            </a:r>
            <a:r>
              <a:rPr lang="en-US" sz="2400" i="1">
                <a:solidFill>
                  <a:schemeClr val="accent2"/>
                </a:solidFill>
              </a:rPr>
              <a:t>dx,dy</a:t>
            </a:r>
            <a:r>
              <a:rPr lang="ru-RU" sz="2400" i="1">
                <a:solidFill>
                  <a:schemeClr val="accent2"/>
                </a:solidFill>
              </a:rPr>
              <a:t>), </a:t>
            </a:r>
            <a:r>
              <a:rPr lang="ru-RU" sz="2400">
                <a:solidFill>
                  <a:schemeClr val="accent2"/>
                </a:solidFill>
              </a:rPr>
              <a:t>где </a:t>
            </a:r>
            <a:r>
              <a:rPr lang="en-US" sz="2400">
                <a:solidFill>
                  <a:schemeClr val="accent2"/>
                </a:solidFill>
              </a:rPr>
              <a:t>dx&gt;0 </a:t>
            </a:r>
            <a:r>
              <a:rPr lang="ru-RU" sz="2400">
                <a:solidFill>
                  <a:schemeClr val="accent2"/>
                </a:solidFill>
              </a:rPr>
              <a:t>и </a:t>
            </a:r>
            <a:r>
              <a:rPr lang="en-US" sz="2400">
                <a:solidFill>
                  <a:schemeClr val="accent2"/>
                </a:solidFill>
              </a:rPr>
              <a:t>dy&gt;0.</a:t>
            </a:r>
            <a:r>
              <a:rPr lang="ru-RU" sz="24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1458913" y="1295400"/>
            <a:ext cx="712311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Чертежник отсчитывает </a:t>
            </a:r>
            <a:r>
              <a:rPr lang="en-US" sz="3200" b="1">
                <a:solidFill>
                  <a:schemeClr val="hlink"/>
                </a:solidFill>
              </a:rPr>
              <a:t>dx</a:t>
            </a:r>
            <a:r>
              <a:rPr lang="ru-RU" sz="2400">
                <a:solidFill>
                  <a:schemeClr val="accent2"/>
                </a:solidFill>
              </a:rPr>
              <a:t> единиц вправо вдоль оси ОХ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506538" y="2209800"/>
            <a:ext cx="672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folHlink"/>
                </a:solidFill>
              </a:rPr>
              <a:t>dy</a:t>
            </a:r>
            <a:r>
              <a:rPr lang="ru-RU" sz="3600">
                <a:solidFill>
                  <a:schemeClr val="accent2"/>
                </a:solidFill>
              </a:rPr>
              <a:t> </a:t>
            </a:r>
            <a:r>
              <a:rPr lang="ru-RU" sz="2400">
                <a:solidFill>
                  <a:schemeClr val="accent2"/>
                </a:solidFill>
              </a:rPr>
              <a:t>единиц вверх вдоль оси ОУ.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1371600" y="2963863"/>
            <a:ext cx="753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Сдвигает перо в точку (х+</a:t>
            </a:r>
            <a:r>
              <a:rPr lang="en-US" sz="2400">
                <a:solidFill>
                  <a:schemeClr val="accent2"/>
                </a:solidFill>
              </a:rPr>
              <a:t>dx</a:t>
            </a:r>
            <a:r>
              <a:rPr lang="ru-RU" sz="2400">
                <a:solidFill>
                  <a:schemeClr val="accent2"/>
                </a:solidFill>
              </a:rPr>
              <a:t>, у+</a:t>
            </a:r>
            <a:r>
              <a:rPr lang="en-US" sz="2400">
                <a:solidFill>
                  <a:schemeClr val="accent2"/>
                </a:solidFill>
              </a:rPr>
              <a:t>dy)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14393" name="Oval 57"/>
          <p:cNvSpPr>
            <a:spLocks noChangeArrowheads="1"/>
          </p:cNvSpPr>
          <p:nvPr/>
        </p:nvSpPr>
        <p:spPr bwMode="auto">
          <a:xfrm>
            <a:off x="5970588" y="4054475"/>
            <a:ext cx="88900" cy="1031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6238875" y="3908425"/>
            <a:ext cx="2595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</a:rPr>
              <a:t>(</a:t>
            </a:r>
            <a:r>
              <a:rPr lang="ru-RU" sz="3200" b="1">
                <a:solidFill>
                  <a:schemeClr val="hlink"/>
                </a:solidFill>
              </a:rPr>
              <a:t>х+</a:t>
            </a:r>
            <a:r>
              <a:rPr lang="en-US" sz="3200" b="1">
                <a:solidFill>
                  <a:schemeClr val="hlink"/>
                </a:solidFill>
              </a:rPr>
              <a:t>dx</a:t>
            </a:r>
            <a:r>
              <a:rPr lang="ru-RU" sz="3200" b="1">
                <a:solidFill>
                  <a:schemeClr val="accent2"/>
                </a:solidFill>
              </a:rPr>
              <a:t>, </a:t>
            </a:r>
            <a:r>
              <a:rPr lang="ru-RU" sz="3200" b="1">
                <a:solidFill>
                  <a:schemeClr val="folHlink"/>
                </a:solidFill>
              </a:rPr>
              <a:t>у+</a:t>
            </a:r>
            <a:r>
              <a:rPr lang="en-US" sz="3200" b="1">
                <a:solidFill>
                  <a:schemeClr val="folHlink"/>
                </a:solidFill>
              </a:rPr>
              <a:t>dy</a:t>
            </a:r>
            <a:r>
              <a:rPr lang="en-US" sz="3200" b="1">
                <a:solidFill>
                  <a:schemeClr val="accent2"/>
                </a:solidFill>
              </a:rPr>
              <a:t>)</a:t>
            </a:r>
            <a:endParaRPr lang="ru-RU" sz="3200" b="1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2403475" y="4114800"/>
            <a:ext cx="3613150" cy="147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11" name="Oval 41"/>
          <p:cNvSpPr>
            <a:spLocks noChangeArrowheads="1"/>
          </p:cNvSpPr>
          <p:nvPr/>
        </p:nvSpPr>
        <p:spPr bwMode="auto">
          <a:xfrm>
            <a:off x="2357438" y="5502275"/>
            <a:ext cx="88900" cy="1031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Номер слайда 3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EA8B7-B0F0-47E9-B13D-7D86421049F0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113" name="Нижний колонтитул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Учитель Гаврик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0" grpId="0" animBg="1"/>
      <p:bldP spid="14381" grpId="0"/>
      <p:bldP spid="14382" grpId="0" animBg="1"/>
      <p:bldP spid="14383" grpId="0"/>
      <p:bldP spid="14385" grpId="0"/>
      <p:bldP spid="14387" grpId="0"/>
      <p:bldP spid="14392" grpId="0"/>
      <p:bldP spid="14393" grpId="0" animBg="1"/>
      <p:bldP spid="14394" grpId="0"/>
      <p:bldP spid="143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V="1">
            <a:off x="947738" y="196850"/>
            <a:ext cx="0" cy="6100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930275" y="6315075"/>
            <a:ext cx="7620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25500" y="557530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814388" y="4854575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814388" y="34401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815975" y="413385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827088" y="27162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815975" y="19669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19150" y="126206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820738" y="541338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681163" y="6194425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1273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42411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8512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5751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9880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531336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74358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71512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8158163" y="6196013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8599488" y="6388100"/>
            <a:ext cx="336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х</a:t>
            </a:r>
          </a:p>
        </p:txBody>
      </p:sp>
      <p:sp>
        <p:nvSpPr>
          <p:cNvPr id="4119" name="WordArt 23"/>
          <p:cNvSpPr>
            <a:spLocks noChangeArrowheads="1" noChangeShapeType="1" noTextEdit="1"/>
          </p:cNvSpPr>
          <p:nvPr/>
        </p:nvSpPr>
        <p:spPr bwMode="auto">
          <a:xfrm>
            <a:off x="388938" y="207963"/>
            <a:ext cx="2667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</a:t>
            </a:r>
          </a:p>
        </p:txBody>
      </p:sp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1576388" y="6297613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>
            <a:off x="574675" y="5478463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4122" name="WordArt 26"/>
          <p:cNvSpPr>
            <a:spLocks noChangeArrowheads="1" noChangeShapeType="1" noTextEdit="1"/>
          </p:cNvSpPr>
          <p:nvPr/>
        </p:nvSpPr>
        <p:spPr bwMode="auto">
          <a:xfrm>
            <a:off x="2298700" y="6297613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4123" name="WordArt 27"/>
          <p:cNvSpPr>
            <a:spLocks noChangeArrowheads="1" noChangeShapeType="1" noTextEdit="1"/>
          </p:cNvSpPr>
          <p:nvPr/>
        </p:nvSpPr>
        <p:spPr bwMode="auto">
          <a:xfrm>
            <a:off x="560388" y="4711700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4124" name="WordArt 28"/>
          <p:cNvSpPr>
            <a:spLocks noChangeArrowheads="1" noChangeShapeType="1" noTextEdit="1"/>
          </p:cNvSpPr>
          <p:nvPr/>
        </p:nvSpPr>
        <p:spPr bwMode="auto">
          <a:xfrm>
            <a:off x="3017838" y="629761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4125" name="WordArt 29"/>
          <p:cNvSpPr>
            <a:spLocks noChangeArrowheads="1" noChangeShapeType="1" noTextEdit="1"/>
          </p:cNvSpPr>
          <p:nvPr/>
        </p:nvSpPr>
        <p:spPr bwMode="auto">
          <a:xfrm>
            <a:off x="527050" y="3989388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4126" name="WordArt 30"/>
          <p:cNvSpPr>
            <a:spLocks noChangeArrowheads="1" noChangeShapeType="1" noTextEdit="1"/>
          </p:cNvSpPr>
          <p:nvPr/>
        </p:nvSpPr>
        <p:spPr bwMode="auto">
          <a:xfrm>
            <a:off x="3714750" y="6302375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4127" name="WordArt 31"/>
          <p:cNvSpPr>
            <a:spLocks noChangeArrowheads="1" noChangeShapeType="1" noTextEdit="1"/>
          </p:cNvSpPr>
          <p:nvPr/>
        </p:nvSpPr>
        <p:spPr bwMode="auto">
          <a:xfrm>
            <a:off x="561975" y="3295650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4128" name="WordArt 32"/>
          <p:cNvSpPr>
            <a:spLocks noChangeArrowheads="1" noChangeShapeType="1" noTextEdit="1"/>
          </p:cNvSpPr>
          <p:nvPr/>
        </p:nvSpPr>
        <p:spPr bwMode="auto">
          <a:xfrm>
            <a:off x="582613" y="25828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</a:t>
            </a:r>
          </a:p>
        </p:txBody>
      </p:sp>
      <p:sp>
        <p:nvSpPr>
          <p:cNvPr id="4129" name="WordArt 33"/>
          <p:cNvSpPr>
            <a:spLocks noChangeArrowheads="1" noChangeShapeType="1" noTextEdit="1"/>
          </p:cNvSpPr>
          <p:nvPr/>
        </p:nvSpPr>
        <p:spPr bwMode="auto">
          <a:xfrm>
            <a:off x="4478338" y="6315075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</a:t>
            </a:r>
          </a:p>
        </p:txBody>
      </p:sp>
      <p:sp>
        <p:nvSpPr>
          <p:cNvPr id="4130" name="WordArt 34"/>
          <p:cNvSpPr>
            <a:spLocks noChangeArrowheads="1" noChangeShapeType="1" noTextEdit="1"/>
          </p:cNvSpPr>
          <p:nvPr/>
        </p:nvSpPr>
        <p:spPr bwMode="auto">
          <a:xfrm>
            <a:off x="598488" y="1860550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4131" name="WordArt 35"/>
          <p:cNvSpPr>
            <a:spLocks noChangeArrowheads="1" noChangeShapeType="1" noTextEdit="1"/>
          </p:cNvSpPr>
          <p:nvPr/>
        </p:nvSpPr>
        <p:spPr bwMode="auto">
          <a:xfrm>
            <a:off x="5187950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4132" name="WordArt 36"/>
          <p:cNvSpPr>
            <a:spLocks noChangeArrowheads="1" noChangeShapeType="1" noTextEdit="1"/>
          </p:cNvSpPr>
          <p:nvPr/>
        </p:nvSpPr>
        <p:spPr bwMode="auto">
          <a:xfrm>
            <a:off x="558800" y="1138238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4133" name="WordArt 37"/>
          <p:cNvSpPr>
            <a:spLocks noChangeArrowheads="1" noChangeShapeType="1" noTextEdit="1"/>
          </p:cNvSpPr>
          <p:nvPr/>
        </p:nvSpPr>
        <p:spPr bwMode="auto">
          <a:xfrm>
            <a:off x="5929313" y="6300788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6600825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80</a:t>
            </a:r>
          </a:p>
        </p:txBody>
      </p:sp>
      <p:sp>
        <p:nvSpPr>
          <p:cNvPr id="4135" name="WordArt 39"/>
          <p:cNvSpPr>
            <a:spLocks noChangeArrowheads="1" noChangeShapeType="1" noTextEdit="1"/>
          </p:cNvSpPr>
          <p:nvPr/>
        </p:nvSpPr>
        <p:spPr bwMode="auto">
          <a:xfrm>
            <a:off x="7337425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90</a:t>
            </a:r>
          </a:p>
        </p:txBody>
      </p:sp>
      <p:sp>
        <p:nvSpPr>
          <p:cNvPr id="4136" name="WordArt 40"/>
          <p:cNvSpPr>
            <a:spLocks noChangeArrowheads="1" noChangeShapeType="1" noTextEdit="1"/>
          </p:cNvSpPr>
          <p:nvPr/>
        </p:nvSpPr>
        <p:spPr bwMode="auto">
          <a:xfrm>
            <a:off x="7974013" y="6302375"/>
            <a:ext cx="33337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1620838" y="4100513"/>
            <a:ext cx="88900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V="1">
            <a:off x="1681163" y="1254125"/>
            <a:ext cx="0" cy="289083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1666875" y="67945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Вектор (0,40)</a:t>
            </a:r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V="1">
            <a:off x="1666875" y="4144963"/>
            <a:ext cx="5765800" cy="14287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3097213" y="4410075"/>
            <a:ext cx="446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Вектор (80,0)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 flipV="1">
            <a:off x="1681163" y="1990725"/>
            <a:ext cx="6475412" cy="215423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6342063" y="1385888"/>
            <a:ext cx="243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</a:rPr>
              <a:t>Вектор (90,30)</a:t>
            </a:r>
          </a:p>
        </p:txBody>
      </p:sp>
      <p:sp>
        <p:nvSpPr>
          <p:cNvPr id="4144" name="Номер слайда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A48EE-33B2-455D-9C0E-9343F8E1CCC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145" name="Нижний колонтитул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Учитель Гаврик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6" grpId="0" animBg="1"/>
      <p:bldP spid="13357" grpId="0"/>
      <p:bldP spid="13358" grpId="0" animBg="1"/>
      <p:bldP spid="13359" grpId="0"/>
      <p:bldP spid="13360" grpId="0" animBg="1"/>
      <p:bldP spid="13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9"/>
          <p:cNvSpPr>
            <a:spLocks noChangeShapeType="1"/>
          </p:cNvSpPr>
          <p:nvPr/>
        </p:nvSpPr>
        <p:spPr bwMode="auto">
          <a:xfrm flipV="1">
            <a:off x="947738" y="196850"/>
            <a:ext cx="0" cy="6100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3" name="Line 10"/>
          <p:cNvSpPr>
            <a:spLocks noChangeShapeType="1"/>
          </p:cNvSpPr>
          <p:nvPr/>
        </p:nvSpPr>
        <p:spPr bwMode="auto">
          <a:xfrm flipV="1">
            <a:off x="930275" y="6315075"/>
            <a:ext cx="7620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11"/>
          <p:cNvSpPr>
            <a:spLocks noChangeShapeType="1"/>
          </p:cNvSpPr>
          <p:nvPr/>
        </p:nvSpPr>
        <p:spPr bwMode="auto">
          <a:xfrm>
            <a:off x="825500" y="557530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12"/>
          <p:cNvSpPr>
            <a:spLocks noChangeShapeType="1"/>
          </p:cNvSpPr>
          <p:nvPr/>
        </p:nvSpPr>
        <p:spPr bwMode="auto">
          <a:xfrm>
            <a:off x="814388" y="4854575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13"/>
          <p:cNvSpPr>
            <a:spLocks noChangeShapeType="1"/>
          </p:cNvSpPr>
          <p:nvPr/>
        </p:nvSpPr>
        <p:spPr bwMode="auto">
          <a:xfrm>
            <a:off x="814388" y="34401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815975" y="413385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827088" y="27162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815975" y="19669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819150" y="126206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820738" y="541338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>
            <a:off x="1681163" y="6194425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31273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>
            <a:off x="242411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>
            <a:off x="38512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23"/>
          <p:cNvSpPr>
            <a:spLocks noChangeShapeType="1"/>
          </p:cNvSpPr>
          <p:nvPr/>
        </p:nvSpPr>
        <p:spPr bwMode="auto">
          <a:xfrm>
            <a:off x="45751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59880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25"/>
          <p:cNvSpPr>
            <a:spLocks noChangeShapeType="1"/>
          </p:cNvSpPr>
          <p:nvPr/>
        </p:nvSpPr>
        <p:spPr bwMode="auto">
          <a:xfrm>
            <a:off x="531336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26"/>
          <p:cNvSpPr>
            <a:spLocks noChangeShapeType="1"/>
          </p:cNvSpPr>
          <p:nvPr/>
        </p:nvSpPr>
        <p:spPr bwMode="auto">
          <a:xfrm>
            <a:off x="74358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7"/>
          <p:cNvSpPr>
            <a:spLocks noChangeShapeType="1"/>
          </p:cNvSpPr>
          <p:nvPr/>
        </p:nvSpPr>
        <p:spPr bwMode="auto">
          <a:xfrm>
            <a:off x="671512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8"/>
          <p:cNvSpPr>
            <a:spLocks noChangeShapeType="1"/>
          </p:cNvSpPr>
          <p:nvPr/>
        </p:nvSpPr>
        <p:spPr bwMode="auto">
          <a:xfrm>
            <a:off x="8158163" y="6196013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WordArt 29"/>
          <p:cNvSpPr>
            <a:spLocks noChangeArrowheads="1" noChangeShapeType="1" noTextEdit="1"/>
          </p:cNvSpPr>
          <p:nvPr/>
        </p:nvSpPr>
        <p:spPr bwMode="auto">
          <a:xfrm>
            <a:off x="8599488" y="6388100"/>
            <a:ext cx="336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х</a:t>
            </a:r>
          </a:p>
        </p:txBody>
      </p:sp>
      <p:sp>
        <p:nvSpPr>
          <p:cNvPr id="5143" name="WordArt 30"/>
          <p:cNvSpPr>
            <a:spLocks noChangeArrowheads="1" noChangeShapeType="1" noTextEdit="1"/>
          </p:cNvSpPr>
          <p:nvPr/>
        </p:nvSpPr>
        <p:spPr bwMode="auto">
          <a:xfrm>
            <a:off x="388938" y="207963"/>
            <a:ext cx="2667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</a:t>
            </a:r>
          </a:p>
        </p:txBody>
      </p:sp>
      <p:sp>
        <p:nvSpPr>
          <p:cNvPr id="5144" name="WordArt 31"/>
          <p:cNvSpPr>
            <a:spLocks noChangeArrowheads="1" noChangeShapeType="1" noTextEdit="1"/>
          </p:cNvSpPr>
          <p:nvPr/>
        </p:nvSpPr>
        <p:spPr bwMode="auto">
          <a:xfrm>
            <a:off x="1576388" y="6297613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5145" name="WordArt 32"/>
          <p:cNvSpPr>
            <a:spLocks noChangeArrowheads="1" noChangeShapeType="1" noTextEdit="1"/>
          </p:cNvSpPr>
          <p:nvPr/>
        </p:nvSpPr>
        <p:spPr bwMode="auto">
          <a:xfrm>
            <a:off x="574675" y="5478463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5146" name="WordArt 33"/>
          <p:cNvSpPr>
            <a:spLocks noChangeArrowheads="1" noChangeShapeType="1" noTextEdit="1"/>
          </p:cNvSpPr>
          <p:nvPr/>
        </p:nvSpPr>
        <p:spPr bwMode="auto">
          <a:xfrm>
            <a:off x="2298700" y="6297613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5147" name="WordArt 34"/>
          <p:cNvSpPr>
            <a:spLocks noChangeArrowheads="1" noChangeShapeType="1" noTextEdit="1"/>
          </p:cNvSpPr>
          <p:nvPr/>
        </p:nvSpPr>
        <p:spPr bwMode="auto">
          <a:xfrm>
            <a:off x="560388" y="4711700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5148" name="WordArt 35"/>
          <p:cNvSpPr>
            <a:spLocks noChangeArrowheads="1" noChangeShapeType="1" noTextEdit="1"/>
          </p:cNvSpPr>
          <p:nvPr/>
        </p:nvSpPr>
        <p:spPr bwMode="auto">
          <a:xfrm>
            <a:off x="3017838" y="629761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5149" name="WordArt 36"/>
          <p:cNvSpPr>
            <a:spLocks noChangeArrowheads="1" noChangeShapeType="1" noTextEdit="1"/>
          </p:cNvSpPr>
          <p:nvPr/>
        </p:nvSpPr>
        <p:spPr bwMode="auto">
          <a:xfrm>
            <a:off x="527050" y="3989388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5150" name="WordArt 37"/>
          <p:cNvSpPr>
            <a:spLocks noChangeArrowheads="1" noChangeShapeType="1" noTextEdit="1"/>
          </p:cNvSpPr>
          <p:nvPr/>
        </p:nvSpPr>
        <p:spPr bwMode="auto">
          <a:xfrm>
            <a:off x="3714750" y="6302375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5151" name="WordArt 38"/>
          <p:cNvSpPr>
            <a:spLocks noChangeArrowheads="1" noChangeShapeType="1" noTextEdit="1"/>
          </p:cNvSpPr>
          <p:nvPr/>
        </p:nvSpPr>
        <p:spPr bwMode="auto">
          <a:xfrm>
            <a:off x="561975" y="3295650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5152" name="WordArt 39"/>
          <p:cNvSpPr>
            <a:spLocks noChangeArrowheads="1" noChangeShapeType="1" noTextEdit="1"/>
          </p:cNvSpPr>
          <p:nvPr/>
        </p:nvSpPr>
        <p:spPr bwMode="auto">
          <a:xfrm>
            <a:off x="582613" y="25828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</a:t>
            </a:r>
          </a:p>
        </p:txBody>
      </p:sp>
      <p:sp>
        <p:nvSpPr>
          <p:cNvPr id="5153" name="WordArt 40"/>
          <p:cNvSpPr>
            <a:spLocks noChangeArrowheads="1" noChangeShapeType="1" noTextEdit="1"/>
          </p:cNvSpPr>
          <p:nvPr/>
        </p:nvSpPr>
        <p:spPr bwMode="auto">
          <a:xfrm>
            <a:off x="4478338" y="6315075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</a:t>
            </a:r>
          </a:p>
        </p:txBody>
      </p:sp>
      <p:sp>
        <p:nvSpPr>
          <p:cNvPr id="5154" name="WordArt 41"/>
          <p:cNvSpPr>
            <a:spLocks noChangeArrowheads="1" noChangeShapeType="1" noTextEdit="1"/>
          </p:cNvSpPr>
          <p:nvPr/>
        </p:nvSpPr>
        <p:spPr bwMode="auto">
          <a:xfrm>
            <a:off x="598488" y="1860550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5155" name="WordArt 42"/>
          <p:cNvSpPr>
            <a:spLocks noChangeArrowheads="1" noChangeShapeType="1" noTextEdit="1"/>
          </p:cNvSpPr>
          <p:nvPr/>
        </p:nvSpPr>
        <p:spPr bwMode="auto">
          <a:xfrm>
            <a:off x="5187950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5156" name="WordArt 43"/>
          <p:cNvSpPr>
            <a:spLocks noChangeArrowheads="1" noChangeShapeType="1" noTextEdit="1"/>
          </p:cNvSpPr>
          <p:nvPr/>
        </p:nvSpPr>
        <p:spPr bwMode="auto">
          <a:xfrm>
            <a:off x="558800" y="1138238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5157" name="WordArt 44"/>
          <p:cNvSpPr>
            <a:spLocks noChangeArrowheads="1" noChangeShapeType="1" noTextEdit="1"/>
          </p:cNvSpPr>
          <p:nvPr/>
        </p:nvSpPr>
        <p:spPr bwMode="auto">
          <a:xfrm>
            <a:off x="5929313" y="6300788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5158" name="WordArt 45"/>
          <p:cNvSpPr>
            <a:spLocks noChangeArrowheads="1" noChangeShapeType="1" noTextEdit="1"/>
          </p:cNvSpPr>
          <p:nvPr/>
        </p:nvSpPr>
        <p:spPr bwMode="auto">
          <a:xfrm>
            <a:off x="6600825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80</a:t>
            </a:r>
          </a:p>
        </p:txBody>
      </p:sp>
      <p:sp>
        <p:nvSpPr>
          <p:cNvPr id="5159" name="WordArt 46"/>
          <p:cNvSpPr>
            <a:spLocks noChangeArrowheads="1" noChangeShapeType="1" noTextEdit="1"/>
          </p:cNvSpPr>
          <p:nvPr/>
        </p:nvSpPr>
        <p:spPr bwMode="auto">
          <a:xfrm>
            <a:off x="7337425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90</a:t>
            </a:r>
          </a:p>
        </p:txBody>
      </p:sp>
      <p:sp>
        <p:nvSpPr>
          <p:cNvPr id="5160" name="WordArt 47"/>
          <p:cNvSpPr>
            <a:spLocks noChangeArrowheads="1" noChangeShapeType="1" noTextEdit="1"/>
          </p:cNvSpPr>
          <p:nvPr/>
        </p:nvSpPr>
        <p:spPr bwMode="auto">
          <a:xfrm>
            <a:off x="7974013" y="6302375"/>
            <a:ext cx="33337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5161" name="Oval 48"/>
          <p:cNvSpPr>
            <a:spLocks noChangeArrowheads="1"/>
          </p:cNvSpPr>
          <p:nvPr/>
        </p:nvSpPr>
        <p:spPr bwMode="auto">
          <a:xfrm>
            <a:off x="3817938" y="2668588"/>
            <a:ext cx="88900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1681163" y="2713038"/>
            <a:ext cx="2168525" cy="2154237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 flipH="1">
            <a:off x="2403475" y="2713038"/>
            <a:ext cx="1446213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 flipH="1" flipV="1">
            <a:off x="1695450" y="1254125"/>
            <a:ext cx="2154238" cy="1458913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2686050" y="44100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Вектор (-30,-30)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4676775" y="253682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</a:rPr>
              <a:t>Вектор (-20,0)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2714625" y="736600"/>
            <a:ext cx="302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33"/>
                </a:solidFill>
              </a:rPr>
              <a:t>Вектор (-30,20)</a:t>
            </a:r>
          </a:p>
        </p:txBody>
      </p:sp>
      <p:sp>
        <p:nvSpPr>
          <p:cNvPr id="5168" name="Номер слайда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0D863-542D-4774-BDF8-BB61B928C61E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169" name="Нижний колонтитул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Учитель Гаврик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7" grpId="0" animBg="1"/>
      <p:bldP spid="7218" grpId="0" animBg="1"/>
      <p:bldP spid="7219" grpId="0" animBg="1"/>
      <p:bldP spid="7223" grpId="0"/>
      <p:bldP spid="7224" grpId="0"/>
      <p:bldP spid="7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accent2"/>
                </a:solidFill>
              </a:rPr>
              <a:t>Как будет выполняться команда </a:t>
            </a:r>
            <a:r>
              <a:rPr lang="ru-RU" sz="32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</a:t>
            </a:r>
            <a:r>
              <a:rPr lang="en-US" sz="32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(dx,dy),</a:t>
            </a:r>
            <a:r>
              <a:rPr lang="ru-RU" sz="32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solidFill>
                  <a:schemeClr val="accent2"/>
                </a:solidFill>
              </a:rPr>
              <a:t>если: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4000" smtClean="0">
                <a:solidFill>
                  <a:schemeClr val="accent2"/>
                </a:solidFill>
              </a:rPr>
              <a:t>dx&lt;0;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>
                <a:solidFill>
                  <a:schemeClr val="accent2"/>
                </a:solidFill>
              </a:rPr>
              <a:t>dy&lt;0;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>
                <a:solidFill>
                  <a:schemeClr val="accent2"/>
                </a:solidFill>
              </a:rPr>
              <a:t>dx&lt;0 , dy&gt;0;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>
                <a:solidFill>
                  <a:schemeClr val="accent2"/>
                </a:solidFill>
              </a:rPr>
              <a:t>dx&gt;0, dy&lt;0?</a:t>
            </a:r>
            <a:endParaRPr lang="ru-RU" sz="4000" smtClean="0">
              <a:solidFill>
                <a:schemeClr val="accent2"/>
              </a:solidFill>
            </a:endParaRP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4B1FC-6A65-4DA2-B5D5-EEDA6906B98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14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Учитель Гаврик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947738" y="196850"/>
            <a:ext cx="0" cy="6100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930275" y="6315075"/>
            <a:ext cx="7620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825500" y="557530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14388" y="4854575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814388" y="34401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5975" y="4133850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827088" y="27162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815975" y="196691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819150" y="1262063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820738" y="541338"/>
            <a:ext cx="250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681163" y="6194425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1273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42411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8512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57517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9880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313363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7435850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715125" y="6192838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8158163" y="6196013"/>
            <a:ext cx="0" cy="279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8599488" y="6388100"/>
            <a:ext cx="336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х</a:t>
            </a:r>
          </a:p>
        </p:txBody>
      </p:sp>
      <p:sp>
        <p:nvSpPr>
          <p:cNvPr id="7191" name="WordArt 23"/>
          <p:cNvSpPr>
            <a:spLocks noChangeArrowheads="1" noChangeShapeType="1" noTextEdit="1"/>
          </p:cNvSpPr>
          <p:nvPr/>
        </p:nvSpPr>
        <p:spPr bwMode="auto">
          <a:xfrm>
            <a:off x="388938" y="207963"/>
            <a:ext cx="2667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</a:t>
            </a:r>
          </a:p>
        </p:txBody>
      </p:sp>
      <p:sp>
        <p:nvSpPr>
          <p:cNvPr id="7192" name="WordArt 24"/>
          <p:cNvSpPr>
            <a:spLocks noChangeArrowheads="1" noChangeShapeType="1" noTextEdit="1"/>
          </p:cNvSpPr>
          <p:nvPr/>
        </p:nvSpPr>
        <p:spPr bwMode="auto">
          <a:xfrm>
            <a:off x="1576388" y="6297613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7193" name="WordArt 25"/>
          <p:cNvSpPr>
            <a:spLocks noChangeArrowheads="1" noChangeShapeType="1" noTextEdit="1"/>
          </p:cNvSpPr>
          <p:nvPr/>
        </p:nvSpPr>
        <p:spPr bwMode="auto">
          <a:xfrm>
            <a:off x="574675" y="5478463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7194" name="WordArt 26"/>
          <p:cNvSpPr>
            <a:spLocks noChangeArrowheads="1" noChangeShapeType="1" noTextEdit="1"/>
          </p:cNvSpPr>
          <p:nvPr/>
        </p:nvSpPr>
        <p:spPr bwMode="auto">
          <a:xfrm>
            <a:off x="2298700" y="6297613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560388" y="4711700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196" name="WordArt 28"/>
          <p:cNvSpPr>
            <a:spLocks noChangeArrowheads="1" noChangeShapeType="1" noTextEdit="1"/>
          </p:cNvSpPr>
          <p:nvPr/>
        </p:nvSpPr>
        <p:spPr bwMode="auto">
          <a:xfrm>
            <a:off x="3017838" y="629761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197" name="WordArt 29"/>
          <p:cNvSpPr>
            <a:spLocks noChangeArrowheads="1" noChangeShapeType="1" noTextEdit="1"/>
          </p:cNvSpPr>
          <p:nvPr/>
        </p:nvSpPr>
        <p:spPr bwMode="auto">
          <a:xfrm>
            <a:off x="527050" y="3989388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3714750" y="6302375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199" name="WordArt 31"/>
          <p:cNvSpPr>
            <a:spLocks noChangeArrowheads="1" noChangeShapeType="1" noTextEdit="1"/>
          </p:cNvSpPr>
          <p:nvPr/>
        </p:nvSpPr>
        <p:spPr bwMode="auto">
          <a:xfrm>
            <a:off x="561975" y="3295650"/>
            <a:ext cx="2381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582613" y="25828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4478338" y="6315075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</a:t>
            </a:r>
          </a:p>
        </p:txBody>
      </p:sp>
      <p:sp>
        <p:nvSpPr>
          <p:cNvPr id="7202" name="WordArt 34"/>
          <p:cNvSpPr>
            <a:spLocks noChangeArrowheads="1" noChangeShapeType="1" noTextEdit="1"/>
          </p:cNvSpPr>
          <p:nvPr/>
        </p:nvSpPr>
        <p:spPr bwMode="auto">
          <a:xfrm>
            <a:off x="598488" y="1860550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7203" name="WordArt 35"/>
          <p:cNvSpPr>
            <a:spLocks noChangeArrowheads="1" noChangeShapeType="1" noTextEdit="1"/>
          </p:cNvSpPr>
          <p:nvPr/>
        </p:nvSpPr>
        <p:spPr bwMode="auto">
          <a:xfrm>
            <a:off x="5187950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60</a:t>
            </a:r>
          </a:p>
        </p:txBody>
      </p:sp>
      <p:sp>
        <p:nvSpPr>
          <p:cNvPr id="7204" name="WordArt 36"/>
          <p:cNvSpPr>
            <a:spLocks noChangeArrowheads="1" noChangeShapeType="1" noTextEdit="1"/>
          </p:cNvSpPr>
          <p:nvPr/>
        </p:nvSpPr>
        <p:spPr bwMode="auto">
          <a:xfrm>
            <a:off x="558800" y="1138238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7205" name="WordArt 37"/>
          <p:cNvSpPr>
            <a:spLocks noChangeArrowheads="1" noChangeShapeType="1" noTextEdit="1"/>
          </p:cNvSpPr>
          <p:nvPr/>
        </p:nvSpPr>
        <p:spPr bwMode="auto">
          <a:xfrm>
            <a:off x="5929313" y="6300788"/>
            <a:ext cx="209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70</a:t>
            </a:r>
          </a:p>
        </p:txBody>
      </p:sp>
      <p:sp>
        <p:nvSpPr>
          <p:cNvPr id="7206" name="WordArt 38"/>
          <p:cNvSpPr>
            <a:spLocks noChangeArrowheads="1" noChangeShapeType="1" noTextEdit="1"/>
          </p:cNvSpPr>
          <p:nvPr/>
        </p:nvSpPr>
        <p:spPr bwMode="auto">
          <a:xfrm>
            <a:off x="6600825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80</a:t>
            </a:r>
          </a:p>
        </p:txBody>
      </p:sp>
      <p:sp>
        <p:nvSpPr>
          <p:cNvPr id="7207" name="WordArt 39"/>
          <p:cNvSpPr>
            <a:spLocks noChangeArrowheads="1" noChangeShapeType="1" noTextEdit="1"/>
          </p:cNvSpPr>
          <p:nvPr/>
        </p:nvSpPr>
        <p:spPr bwMode="auto">
          <a:xfrm>
            <a:off x="7337425" y="6316663"/>
            <a:ext cx="2476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90</a:t>
            </a:r>
          </a:p>
        </p:txBody>
      </p:sp>
      <p:sp>
        <p:nvSpPr>
          <p:cNvPr id="7208" name="WordArt 40"/>
          <p:cNvSpPr>
            <a:spLocks noChangeArrowheads="1" noChangeShapeType="1" noTextEdit="1"/>
          </p:cNvSpPr>
          <p:nvPr/>
        </p:nvSpPr>
        <p:spPr bwMode="auto">
          <a:xfrm>
            <a:off x="7974013" y="6302375"/>
            <a:ext cx="33337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7209" name="Rectangle 46"/>
          <p:cNvSpPr>
            <a:spLocks noChangeArrowheads="1"/>
          </p:cNvSpPr>
          <p:nvPr/>
        </p:nvSpPr>
        <p:spPr bwMode="auto">
          <a:xfrm>
            <a:off x="1666875" y="1254125"/>
            <a:ext cx="5765800" cy="3613150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0" name="Text Box 47"/>
          <p:cNvSpPr txBox="1">
            <a:spLocks noChangeArrowheads="1"/>
          </p:cNvSpPr>
          <p:nvPr/>
        </p:nvSpPr>
        <p:spPr bwMode="auto">
          <a:xfrm>
            <a:off x="1901825" y="1533525"/>
            <a:ext cx="5207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</a:t>
            </a:r>
            <a:r>
              <a:rPr lang="ru-RU" b="1">
                <a:solidFill>
                  <a:schemeClr val="accent2"/>
                </a:solidFill>
              </a:rPr>
              <a:t>программа </a:t>
            </a:r>
          </a:p>
          <a:p>
            <a:r>
              <a:rPr lang="ru-RU" b="1">
                <a:solidFill>
                  <a:schemeClr val="accent2"/>
                </a:solidFill>
              </a:rPr>
              <a:t>  {</a:t>
            </a:r>
          </a:p>
          <a:p>
            <a:r>
              <a:rPr lang="ru-RU" b="1">
                <a:solidFill>
                  <a:schemeClr val="accent2"/>
                </a:solidFill>
              </a:rPr>
              <a:t>  очистить;</a:t>
            </a:r>
          </a:p>
          <a:p>
            <a:r>
              <a:rPr lang="ru-RU" b="1">
                <a:solidFill>
                  <a:schemeClr val="accent2"/>
                </a:solidFill>
              </a:rPr>
              <a:t>  вектор ( 10, 20 );</a:t>
            </a:r>
          </a:p>
          <a:p>
            <a:r>
              <a:rPr lang="ru-RU" b="1">
                <a:solidFill>
                  <a:schemeClr val="accent2"/>
                </a:solidFill>
              </a:rPr>
              <a:t>  покажись;</a:t>
            </a:r>
          </a:p>
          <a:p>
            <a:r>
              <a:rPr lang="ru-RU" b="1">
                <a:solidFill>
                  <a:schemeClr val="accent2"/>
                </a:solidFill>
              </a:rPr>
              <a:t>  опусти перо;</a:t>
            </a:r>
          </a:p>
          <a:p>
            <a:r>
              <a:rPr lang="ru-RU" b="1">
                <a:solidFill>
                  <a:schemeClr val="accent2"/>
                </a:solidFill>
              </a:rPr>
              <a:t>  вектор (0,50 );</a:t>
            </a:r>
          </a:p>
          <a:p>
            <a:r>
              <a:rPr lang="ru-RU" b="1">
                <a:solidFill>
                  <a:schemeClr val="accent2"/>
                </a:solidFill>
              </a:rPr>
              <a:t>  вектор (</a:t>
            </a:r>
            <a:r>
              <a:rPr lang="en-US" b="1">
                <a:solidFill>
                  <a:schemeClr val="accent2"/>
                </a:solidFill>
              </a:rPr>
              <a:t>8</a:t>
            </a:r>
            <a:r>
              <a:rPr lang="ru-RU" b="1">
                <a:solidFill>
                  <a:schemeClr val="accent2"/>
                </a:solidFill>
              </a:rPr>
              <a:t>0, 0 );</a:t>
            </a:r>
          </a:p>
          <a:p>
            <a:r>
              <a:rPr lang="ru-RU" b="1">
                <a:solidFill>
                  <a:schemeClr val="accent2"/>
                </a:solidFill>
              </a:rPr>
              <a:t>  вектор (0,-50 );</a:t>
            </a:r>
          </a:p>
          <a:p>
            <a:r>
              <a:rPr lang="ru-RU" b="1">
                <a:solidFill>
                  <a:schemeClr val="accent2"/>
                </a:solidFill>
              </a:rPr>
              <a:t>  вектор ( -</a:t>
            </a:r>
            <a:r>
              <a:rPr lang="en-US" b="1">
                <a:solidFill>
                  <a:schemeClr val="accent2"/>
                </a:solidFill>
              </a:rPr>
              <a:t>8</a:t>
            </a:r>
            <a:r>
              <a:rPr lang="ru-RU" b="1">
                <a:solidFill>
                  <a:schemeClr val="accent2"/>
                </a:solidFill>
              </a:rPr>
              <a:t>0,0  );</a:t>
            </a:r>
          </a:p>
          <a:p>
            <a:r>
              <a:rPr lang="ru-RU" b="1">
                <a:solidFill>
                  <a:schemeClr val="accent2"/>
                </a:solidFill>
              </a:rPr>
              <a:t>  } </a:t>
            </a:r>
          </a:p>
        </p:txBody>
      </p:sp>
      <p:sp>
        <p:nvSpPr>
          <p:cNvPr id="7211" name="Номер слайда 4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C51D7F-748E-4C9B-966E-24E93835E78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212" name="Нижний колонтитул 4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Учитель Гаврик В.И.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254</Words>
  <Application>Microsoft PowerPoint</Application>
  <PresentationFormat>Экран (4:3)</PresentationFormat>
  <Paragraphs>107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Оформление по умолчанию</vt:lpstr>
      <vt:lpstr>Управление исполнителем «Чертежник»</vt:lpstr>
      <vt:lpstr>Слайд 2</vt:lpstr>
      <vt:lpstr>Слайд 3</vt:lpstr>
      <vt:lpstr>Слайд 4</vt:lpstr>
      <vt:lpstr>Как будет выполняться команда вектор(dx,dy), если: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Преподаватель информатики</cp:lastModifiedBy>
  <cp:revision>27</cp:revision>
  <cp:lastPrinted>1601-01-01T00:00:00Z</cp:lastPrinted>
  <dcterms:created xsi:type="dcterms:W3CDTF">1601-01-01T00:00:00Z</dcterms:created>
  <dcterms:modified xsi:type="dcterms:W3CDTF">2009-05-13T05:15:56Z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